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315" r:id="rId3"/>
    <p:sldId id="316" r:id="rId4"/>
    <p:sldId id="317" r:id="rId5"/>
    <p:sldId id="318" r:id="rId6"/>
    <p:sldId id="296" r:id="rId7"/>
    <p:sldId id="319" r:id="rId8"/>
    <p:sldId id="328" r:id="rId9"/>
    <p:sldId id="329" r:id="rId10"/>
    <p:sldId id="290" r:id="rId11"/>
    <p:sldId id="323" r:id="rId12"/>
    <p:sldId id="324" r:id="rId13"/>
    <p:sldId id="325" r:id="rId14"/>
    <p:sldId id="326" r:id="rId15"/>
    <p:sldId id="321" r:id="rId16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BFD1E7"/>
    <a:srgbClr val="C6D9F1"/>
    <a:srgbClr val="7FA3CD"/>
    <a:srgbClr val="4F81BD"/>
    <a:srgbClr val="A3978B"/>
    <a:srgbClr val="663300"/>
    <a:srgbClr val="FD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9648" autoAdjust="0"/>
  </p:normalViewPr>
  <p:slideViewPr>
    <p:cSldViewPr>
      <p:cViewPr varScale="1">
        <p:scale>
          <a:sx n="73" d="100"/>
          <a:sy n="73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12254D9-0875-4627-BD4A-8A8E327B3330}" type="datetimeFigureOut">
              <a:rPr lang="tr-TR" smtClean="0"/>
              <a:pPr/>
              <a:t>7.01.2023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2169FBC-8E79-498E-8BC2-05510B3FD6B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16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9FBC-8E79-498E-8BC2-05510B3FD6B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8C06A-7280-4BCA-958A-6104814A3D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49513-7A3D-4444-BD8E-6A4CDEF1DC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49513-7A3D-4444-BD8E-6A4CDEF1DC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C572B-0996-4878-9A0D-15778E619D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B0B6-2644-4BF2-9520-702A49C63368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EDEF-F41E-446E-B031-F82B8277DA4A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745-7CC2-4EC5-A5BC-C39DE28DCA1B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39E8-02D7-4F04-A728-BA6952366220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CA11-ABA4-4FCF-A67F-A7FC93688620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FE40-3FA4-4499-B3E0-9704339CDB93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186-B9A1-40DC-8D91-A9FCC9A9C87A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1248-7246-4BA4-BEF6-E366BDED8B75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0043-630C-47AF-8DE5-C9A3CDFDE021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A10C-BE27-462F-9AD5-1BDF89DCA8A3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E79F-0B14-42D9-9A81-E9A4E33688AC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2FAB-8D5B-490F-B936-8EF3374A0FDF}" type="datetime1">
              <a:rPr lang="en-US" smtClean="0"/>
              <a:pPr/>
              <a:t>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30B3-93CB-4D4A-A212-27F24173F1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Resim" descr="Screen Shot 2019-10-15 at 10 52 37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692696"/>
            <a:ext cx="2088232" cy="151554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8242"/>
            <a:ext cx="7424825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3265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ea typeface="Gotham Medium"/>
                <a:cs typeface="Gotham Medium"/>
              </a:rPr>
              <a:t>ENTERTAINMENT &amp; ACTIVITIES</a:t>
            </a:r>
            <a:endParaRPr lang="en-US" sz="1600" b="1" dirty="0">
              <a:ea typeface="Gotham Medium"/>
              <a:cs typeface="Gotham Medium"/>
            </a:endParaRPr>
          </a:p>
        </p:txBody>
      </p:sp>
      <p:pic>
        <p:nvPicPr>
          <p:cNvPr id="7174" name="Picture 6" descr="C:\ORKA\SENTIDO ORKA LOTUS BEACH HOTEL\OTEL FOTOĞRAFLARI\IMG_0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579" y="3791674"/>
            <a:ext cx="4096841" cy="2800791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3227"/>
            <a:ext cx="4104456" cy="27785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8" y="824976"/>
            <a:ext cx="4105622" cy="2786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3265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ea typeface="Gotham Medium"/>
                <a:cs typeface="Gotham Medium"/>
              </a:rPr>
              <a:t>ENTERTAINMENT &amp; ACTIVITIES</a:t>
            </a:r>
            <a:endParaRPr lang="en-US" sz="1600" b="1" dirty="0">
              <a:ea typeface="Gotham Medium"/>
              <a:cs typeface="Gotham Medium"/>
            </a:endParaRPr>
          </a:p>
        </p:txBody>
      </p:sp>
      <p:pic>
        <p:nvPicPr>
          <p:cNvPr id="7" name="Picture 2" descr="D:\DATA\Desktop\WET TRANSFER SENTİDO\1\IMG-20150731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97" y="882338"/>
            <a:ext cx="4151502" cy="2679798"/>
          </a:xfrm>
          <a:prstGeom prst="rect">
            <a:avLst/>
          </a:prstGeom>
          <a:noFill/>
        </p:spPr>
      </p:pic>
      <p:pic>
        <p:nvPicPr>
          <p:cNvPr id="12" name="Picture 3" descr="D:\DATA\Desktop\WET TRANSFER SENTİDO\1\IMG-20150731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423" y="897568"/>
            <a:ext cx="4151502" cy="2649338"/>
          </a:xfrm>
          <a:prstGeom prst="rect">
            <a:avLst/>
          </a:prstGeom>
          <a:noFill/>
        </p:spPr>
      </p:pic>
      <p:pic>
        <p:nvPicPr>
          <p:cNvPr id="13" name="Picture 2" descr="D:\DATA\Desktop\WET TRANSFER SENTİDO\1\IMG-20150731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597" y="3789040"/>
            <a:ext cx="4151502" cy="2679798"/>
          </a:xfrm>
          <a:prstGeom prst="rect">
            <a:avLst/>
          </a:prstGeom>
          <a:noFill/>
        </p:spPr>
      </p:pic>
      <p:pic>
        <p:nvPicPr>
          <p:cNvPr id="14" name="Picture 5" descr="D:\DATA\Desktop\WET TRANSFER SENTİDO\1\IMG-20150731-WA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346" y="3773264"/>
            <a:ext cx="4138579" cy="269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\Desktop\WET TRANSFER SENTİDO\DLMLOTU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29" y="611839"/>
            <a:ext cx="4176464" cy="2673145"/>
          </a:xfrm>
          <a:prstGeom prst="rect">
            <a:avLst/>
          </a:prstGeom>
          <a:noFill/>
        </p:spPr>
      </p:pic>
      <p:pic>
        <p:nvPicPr>
          <p:cNvPr id="8" name="Picture 3" descr="D:\DATA\Desktop\WET TRANSFER SENTİDO\DLMLOTU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717033"/>
            <a:ext cx="4155132" cy="2664296"/>
          </a:xfrm>
          <a:prstGeom prst="rect">
            <a:avLst/>
          </a:prstGeom>
          <a:noFill/>
        </p:spPr>
      </p:pic>
      <p:pic>
        <p:nvPicPr>
          <p:cNvPr id="8194" name="Picture 2" descr="C:\ORKA\SENTIDO ORKA LOTUS BEACH HOTEL\OTEL FOTOĞRAFLARI\IMG_0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7" y="611839"/>
            <a:ext cx="4176464" cy="2673145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9" y="3729119"/>
            <a:ext cx="4176464" cy="2673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ATA\Desktop\WET TRANSFER SENTİDO\DLMLOTU1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75400"/>
            <a:ext cx="4104456" cy="2500330"/>
          </a:xfrm>
          <a:prstGeom prst="rect">
            <a:avLst/>
          </a:prstGeom>
          <a:noFill/>
        </p:spPr>
      </p:pic>
      <p:pic>
        <p:nvPicPr>
          <p:cNvPr id="5" name="Picture 2" descr="D:\DATA\Desktop\WET TRANSFER SENTİDO\DLMLOTU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5401"/>
            <a:ext cx="4106218" cy="2500330"/>
          </a:xfrm>
          <a:prstGeom prst="rect">
            <a:avLst/>
          </a:prstGeom>
          <a:noFill/>
        </p:spPr>
      </p:pic>
      <p:pic>
        <p:nvPicPr>
          <p:cNvPr id="6" name="Picture 2" descr="D:\DATA\Desktop\WET TRANSFER SENTİDO\DLMLOTU1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0018" y="3429000"/>
            <a:ext cx="481199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\Desktop\WET TRANSFER SENTİDO\DLMLOTU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4032448" cy="2622671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42" y="3861048"/>
            <a:ext cx="4033881" cy="26226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23058"/>
              </p:ext>
            </p:extLst>
          </p:nvPr>
        </p:nvGraphicFramePr>
        <p:xfrm>
          <a:off x="222252" y="428604"/>
          <a:ext cx="8696325" cy="2553973"/>
        </p:xfrm>
        <a:graphic>
          <a:graphicData uri="http://schemas.openxmlformats.org/drawingml/2006/table">
            <a:tbl>
              <a:tblPr/>
              <a:tblGrid>
                <a:gridCol w="869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NOTES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heck-in is after 1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5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:00 and check-out is before 1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:00. Early check-in available between 05:00 and 09:00 depending on the availability of the rooms (paid), and early check-in before 05:00 is full-day charged.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Late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check-out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is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available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till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16:00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or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20:00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depending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on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the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availability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of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the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rooms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(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paid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).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Swimming pools and Beach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may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withdraw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their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services depending on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the weather conditions.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Pursuant to the Law Number 4207 on Using Tobacco and Tobacco Products;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moking and water pipe are not allowed in indoor spaces.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Service hours and areas of the outdoor units (restaurants-bars)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are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subject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to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change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in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low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season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and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entertainment programmes  may vary or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to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be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cancelled depending on the weather conditions.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Introduction letter must be approved by the hotel management before hotel details are published (on catalogues,  magazines, ads etc.). All documents provided without a prior consent shall be under responsibility of the  parties that distribute such documents and details.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Facility denies responsibility.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The hotel management is authorised to make modifications, cancellations and change of areas regarding the facility info in a significant timeframe;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Modifications on printed information are evaluated by the publishing party.</a:t>
                      </a:r>
                      <a:endParaRPr kumimoji="0" lang="tr-TR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Due to </a:t>
                      </a:r>
                      <a:r>
                        <a:rPr kumimoji="0" lang="en-US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Covid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- 19 hotel management has the right to make any changes to the concept.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463" name="Title 1"/>
          <p:cNvSpPr txBox="1">
            <a:spLocks/>
          </p:cNvSpPr>
          <p:nvPr/>
        </p:nvSpPr>
        <p:spPr bwMode="auto">
          <a:xfrm>
            <a:off x="323528" y="6165304"/>
            <a:ext cx="8353425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000" b="1" dirty="0">
                <a:solidFill>
                  <a:schemeClr val="bg1"/>
                </a:solidFill>
              </a:rPr>
              <a:t>WARNING: </a:t>
            </a:r>
          </a:p>
          <a:p>
            <a:pPr algn="ctr"/>
            <a:r>
              <a:rPr lang="tr-TR" sz="1000" dirty="0">
                <a:solidFill>
                  <a:schemeClr val="bg1"/>
                </a:solidFill>
              </a:rPr>
              <a:t> Orka Lotus Beach </a:t>
            </a:r>
            <a:r>
              <a:rPr lang="en-US" sz="1000" dirty="0">
                <a:solidFill>
                  <a:schemeClr val="bg1"/>
                </a:solidFill>
              </a:rPr>
              <a:t>reserves the right to make modifications on the concept, without having to provide information to the third parties and/or institutions in advance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26279"/>
              </p:ext>
            </p:extLst>
          </p:nvPr>
        </p:nvGraphicFramePr>
        <p:xfrm>
          <a:off x="251520" y="4149080"/>
          <a:ext cx="8640960" cy="2304256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algn="just"/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Orka Lotus Beach is 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located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exquisite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bays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Aegean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where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pine-scented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trees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sea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-salt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meets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at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Icmeler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Pamucak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Region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Only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km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from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Icmeler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 km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from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Marmaris.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</a:t>
                      </a:r>
                      <a:r>
                        <a:rPr lang="en-US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roperty</a:t>
                      </a:r>
                      <a:r>
                        <a:rPr lang="en-US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is a chic and sophisticated retreat for couples and families with spectacular views over the bay, delicious dining choices, plenty of activities on site, and 44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lang="en-US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comfortable rooms with 5 Star amenities.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unique scenery is also combined with outstanding room </a:t>
                      </a:r>
                      <a:r>
                        <a:rPr lang="en-US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facilitie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offering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you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diifferent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room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choices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Ultra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Inclusive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service,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Aqua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Park,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pools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theme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nights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day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evening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entertrainment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kids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club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international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Turkish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Cuisine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 la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Carte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Restaurants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just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perfect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guests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wishing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kick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back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relax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bask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endless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hours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Turkish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1400" b="0" kern="1200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sunshine</a:t>
                      </a:r>
                      <a:r>
                        <a:rPr lang="tr-TR" sz="1400" b="0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/>
              <a:t> </a:t>
            </a:r>
          </a:p>
        </p:txBody>
      </p:sp>
      <p:pic>
        <p:nvPicPr>
          <p:cNvPr id="2050" name="Picture 2" descr="C:\ORKA\SENTIDO ORKA LOTUS BEACH HOTEL\OTEL FOTOĞRAFLARI\IMG_002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775456"/>
            <a:ext cx="4167496" cy="2858915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82" y="775456"/>
            <a:ext cx="4167497" cy="2865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0" y="47667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ea typeface="Gotham Medium"/>
                <a:cs typeface="Gotham Medium"/>
              </a:rPr>
              <a:t>        </a:t>
            </a:r>
            <a:endParaRPr lang="en-US" sz="1600" b="1" dirty="0">
              <a:ea typeface="Gotham Medium"/>
              <a:cs typeface="Gotham Medium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56638"/>
              </p:ext>
            </p:extLst>
          </p:nvPr>
        </p:nvGraphicFramePr>
        <p:xfrm>
          <a:off x="323528" y="3181350"/>
          <a:ext cx="4241227" cy="2971186"/>
        </p:xfrm>
        <a:graphic>
          <a:graphicData uri="http://schemas.openxmlformats.org/drawingml/2006/table">
            <a:tbl>
              <a:tblPr/>
              <a:tblGrid>
                <a:gridCol w="122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Opening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Date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2015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Category</a:t>
                      </a:r>
                      <a:r>
                        <a:rPr kumimoji="0" 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      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5*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Total area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75.000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m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Address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İcmeler</a:t>
                      </a:r>
                      <a:r>
                        <a:rPr kumimoji="0" lang="tr-T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Mah</a:t>
                      </a:r>
                      <a:r>
                        <a:rPr kumimoji="0" lang="tr-T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Ataturk</a:t>
                      </a:r>
                      <a:r>
                        <a:rPr kumimoji="0" lang="tr-T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Cd</a:t>
                      </a:r>
                      <a:r>
                        <a:rPr kumimoji="0" lang="tr-T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No 56 / 48720 / Marmaris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Mugla</a:t>
                      </a:r>
                      <a:r>
                        <a:rPr kumimoji="0" lang="tr-T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Phone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+ 90 252  </a:t>
                      </a:r>
                      <a:r>
                        <a:rPr kumimoji="0" lang="tr-T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455 50 50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Fax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Book"/>
                          <a:cs typeface="Arial" pitchFamily="34" charset="0"/>
                        </a:rPr>
                        <a:t>+ 90 252 455 50 65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E-mail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info.orkalotus@orkahotels.com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Book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Web Site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https://www.orkalotusbeach.com/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99840"/>
              </p:ext>
            </p:extLst>
          </p:nvPr>
        </p:nvGraphicFramePr>
        <p:xfrm>
          <a:off x="4644008" y="3181351"/>
          <a:ext cx="4234880" cy="1987493"/>
        </p:xfrm>
        <a:graphic>
          <a:graphicData uri="http://schemas.openxmlformats.org/drawingml/2006/table">
            <a:tbl>
              <a:tblPr/>
              <a:tblGrid>
                <a:gridCol w="173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Dalaman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Airport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Bodrum  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Airport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 90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k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m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150 km.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Marmaris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Center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İçmeler   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Center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   6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km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   2 km.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Distances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Dalaman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Airport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90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Minutes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Bodrum  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Airport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150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Minutes</a:t>
                      </a: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Places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 of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interest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Hisarönü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,Selimiye,Turgut,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Turunc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,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Kumlubük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, 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Orhaniye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,Kaunos,Dalyan,Efes,Pamukkale,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Rodos(  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by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ferry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from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Marmaris </a:t>
                      </a: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Centrum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Beach Location and Length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Medium"/>
                        <a:cs typeface="Arial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F</a:t>
                      </a:r>
                      <a:r>
                        <a:rPr kumimoji="0" lang="en-US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ront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of the facility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. 1 km –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Private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Sandy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 Beach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42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67200"/>
              </p:ext>
            </p:extLst>
          </p:nvPr>
        </p:nvGraphicFramePr>
        <p:xfrm>
          <a:off x="4644008" y="5157192"/>
          <a:ext cx="4234880" cy="707312"/>
        </p:xfrm>
        <a:graphic>
          <a:graphicData uri="http://schemas.openxmlformats.org/drawingml/2006/table">
            <a:tbl>
              <a:tblPr/>
              <a:tblGrid>
                <a:gridCol w="173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Number of Buildings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9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Blocks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-  441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Rooms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– 1138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beds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In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ternet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Free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–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Wifi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31504"/>
              </p:ext>
            </p:extLst>
          </p:nvPr>
        </p:nvGraphicFramePr>
        <p:xfrm>
          <a:off x="323528" y="6165304"/>
          <a:ext cx="8555360" cy="457200"/>
        </p:xfrm>
        <a:graphic>
          <a:graphicData uri="http://schemas.openxmlformats.org/drawingml/2006/table">
            <a:tbl>
              <a:tblPr/>
              <a:tblGrid>
                <a:gridCol w="121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7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Concept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All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Inclusive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800" dirty="0">
                          <a:latin typeface="Arial" pitchFamily="34" charset="0"/>
                          <a:cs typeface="Arial" pitchFamily="34" charset="0"/>
                        </a:rPr>
                        <a:t>Open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Buffet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Breakfast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Lunch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Dinner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Late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Breakfast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Alcoholic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non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Alcoholic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Beverages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selected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imports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Lobby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Bar (24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), A la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Carte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Restaurants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Tea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 Time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Cookies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Snacks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Ice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Cream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Selected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Hours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), Daily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Refreshed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Minibar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Soft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Drinks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Free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Car Park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Vallet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800" baseline="0" dirty="0" err="1">
                          <a:latin typeface="Arial" pitchFamily="34" charset="0"/>
                          <a:cs typeface="Arial" pitchFamily="34" charset="0"/>
                        </a:rPr>
                        <a:t>Parking</a:t>
                      </a:r>
                      <a:r>
                        <a:rPr lang="tr-TR" sz="800" baseline="0" dirty="0">
                          <a:latin typeface="Arial" pitchFamily="34" charset="0"/>
                          <a:cs typeface="Arial" pitchFamily="34" charset="0"/>
                        </a:rPr>
                        <a:t> Services.</a:t>
                      </a:r>
                      <a:endParaRPr lang="tr-TR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236"/>
              </p:ext>
            </p:extLst>
          </p:nvPr>
        </p:nvGraphicFramePr>
        <p:xfrm>
          <a:off x="4644008" y="5877272"/>
          <a:ext cx="4234881" cy="275264"/>
        </p:xfrm>
        <a:graphic>
          <a:graphicData uri="http://schemas.openxmlformats.org/drawingml/2006/table">
            <a:tbl>
              <a:tblPr/>
              <a:tblGrid>
                <a:gridCol w="172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Car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Parking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Free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-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Open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Air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Car Park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Area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is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Available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10 Dikdörtgen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4453216" y="184482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6557"/>
            <a:ext cx="4219022" cy="27103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5" y="286557"/>
            <a:ext cx="4243680" cy="27103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37065"/>
              </p:ext>
            </p:extLst>
          </p:nvPr>
        </p:nvGraphicFramePr>
        <p:xfrm>
          <a:off x="1259632" y="444668"/>
          <a:ext cx="2449513" cy="233680"/>
        </p:xfrm>
        <a:graphic>
          <a:graphicData uri="http://schemas.openxmlformats.org/drawingml/2006/table">
            <a:tbl>
              <a:tblPr/>
              <a:tblGrid>
                <a:gridCol w="15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T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otal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number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of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: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441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66555"/>
              </p:ext>
            </p:extLst>
          </p:nvPr>
        </p:nvGraphicFramePr>
        <p:xfrm>
          <a:off x="4932040" y="418726"/>
          <a:ext cx="2449512" cy="233680"/>
        </p:xfrm>
        <a:graphic>
          <a:graphicData uri="http://schemas.openxmlformats.org/drawingml/2006/table">
            <a:tbl>
              <a:tblPr/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Total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number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 of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beds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Medium"/>
                          <a:cs typeface="Arial"/>
                        </a:rPr>
                        <a:t>: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Gotham Book"/>
                          <a:cs typeface="Arial"/>
                        </a:rPr>
                        <a:t>1138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Gotham Book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02417"/>
              </p:ext>
            </p:extLst>
          </p:nvPr>
        </p:nvGraphicFramePr>
        <p:xfrm>
          <a:off x="130795" y="2273507"/>
          <a:ext cx="8761685" cy="4170891"/>
        </p:xfrm>
        <a:graphic>
          <a:graphicData uri="http://schemas.openxmlformats.org/drawingml/2006/table">
            <a:tbl>
              <a:tblPr/>
              <a:tblGrid>
                <a:gridCol w="1075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121">
                  <a:extLst>
                    <a:ext uri="{9D8B030D-6E8A-4147-A177-3AD203B41FA5}">
                      <a16:colId xmlns:a16="http://schemas.microsoft.com/office/drawing/2014/main" val="680684620"/>
                    </a:ext>
                  </a:extLst>
                </a:gridCol>
                <a:gridCol w="747121">
                  <a:extLst>
                    <a:ext uri="{9D8B030D-6E8A-4147-A177-3AD203B41FA5}">
                      <a16:colId xmlns:a16="http://schemas.microsoft.com/office/drawing/2014/main" val="1634929507"/>
                    </a:ext>
                  </a:extLst>
                </a:gridCol>
                <a:gridCol w="88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801">
                  <a:extLst>
                    <a:ext uri="{9D8B030D-6E8A-4147-A177-3AD203B41FA5}">
                      <a16:colId xmlns:a16="http://schemas.microsoft.com/office/drawing/2014/main" val="1591824697"/>
                    </a:ext>
                  </a:extLst>
                </a:gridCol>
              </a:tblGrid>
              <a:tr h="65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Promo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Oda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manzarasız</a:t>
                      </a:r>
                      <a:endParaRPr kumimoji="0" lang="tr-T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 (24 m</a:t>
                      </a:r>
                      <a:r>
                        <a:rPr kumimoji="0" lang="tr-TR" sz="800" b="0" i="1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Standart Kara Manzaralı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20 26 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tr-TR" sz="800" b="0" i="1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Standart Kısmen Deniz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 (26  m</a:t>
                      </a:r>
                      <a:r>
                        <a:rPr kumimoji="0" lang="tr-TR" sz="800" b="0" i="1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Standart Deniz Manzaralı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(26 m</a:t>
                      </a:r>
                      <a:r>
                        <a:rPr kumimoji="0" lang="tr-TR" sz="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Geniş Oda Kısmi Deniz Manzaralı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 (30-34m</a:t>
                      </a:r>
                      <a:r>
                        <a:rPr kumimoji="0" lang="tr-TR" sz="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Geniş Oda Deniz Manzaralı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(36m</a:t>
                      </a:r>
                      <a:r>
                        <a:rPr kumimoji="0" lang="tr-TR" sz="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Aile Odası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Kara Manzaralı (36 (36– 40 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 m</a:t>
                      </a:r>
                      <a:r>
                        <a:rPr kumimoji="0" lang="tr-TR" sz="800" b="0" i="1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Aile Odası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Deniz Manzaralı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(36 – 40 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tr-TR" sz="800" b="0" i="1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Aile Odası Kısmi Deniz Manzaralı (36 - 40 </a:t>
                      </a:r>
                      <a:r>
                        <a:rPr kumimoji="0" lang="tr-T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tr-TR" sz="800" b="0" i="1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tr-TR" sz="800" b="0" i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Gotham Medium"/>
                          <a:cs typeface="Arial" panose="020B0604020202020204" pitchFamily="34" charset="0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Gotham Medium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Pillows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Menu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Minibar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-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Coffee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amenities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Led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TV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Safe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Box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Wifi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Central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Air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Conditioning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Hair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Dryer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65AC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Balcony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/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Terrace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No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Balcony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Telephone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Slippers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Kids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Slippers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21640"/>
              </p:ext>
            </p:extLst>
          </p:nvPr>
        </p:nvGraphicFramePr>
        <p:xfrm>
          <a:off x="130794" y="1196752"/>
          <a:ext cx="8761683" cy="115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416">
                  <a:extLst>
                    <a:ext uri="{9D8B030D-6E8A-4147-A177-3AD203B41FA5}">
                      <a16:colId xmlns:a16="http://schemas.microsoft.com/office/drawing/2014/main" val="3396141433"/>
                    </a:ext>
                  </a:extLst>
                </a:gridCol>
                <a:gridCol w="881011">
                  <a:extLst>
                    <a:ext uri="{9D8B030D-6E8A-4147-A177-3AD203B41FA5}">
                      <a16:colId xmlns:a16="http://schemas.microsoft.com/office/drawing/2014/main" val="2950967310"/>
                    </a:ext>
                  </a:extLst>
                </a:gridCol>
                <a:gridCol w="714483">
                  <a:extLst>
                    <a:ext uri="{9D8B030D-6E8A-4147-A177-3AD203B41FA5}">
                      <a16:colId xmlns:a16="http://schemas.microsoft.com/office/drawing/2014/main" val="1219597274"/>
                    </a:ext>
                  </a:extLst>
                </a:gridCol>
                <a:gridCol w="785931">
                  <a:extLst>
                    <a:ext uri="{9D8B030D-6E8A-4147-A177-3AD203B41FA5}">
                      <a16:colId xmlns:a16="http://schemas.microsoft.com/office/drawing/2014/main" val="1142415656"/>
                    </a:ext>
                  </a:extLst>
                </a:gridCol>
                <a:gridCol w="879729">
                  <a:extLst>
                    <a:ext uri="{9D8B030D-6E8A-4147-A177-3AD203B41FA5}">
                      <a16:colId xmlns:a16="http://schemas.microsoft.com/office/drawing/2014/main" val="3346701661"/>
                    </a:ext>
                  </a:extLst>
                </a:gridCol>
                <a:gridCol w="906480">
                  <a:extLst>
                    <a:ext uri="{9D8B030D-6E8A-4147-A177-3AD203B41FA5}">
                      <a16:colId xmlns:a16="http://schemas.microsoft.com/office/drawing/2014/main" val="116735566"/>
                    </a:ext>
                  </a:extLst>
                </a:gridCol>
                <a:gridCol w="817374">
                  <a:extLst>
                    <a:ext uri="{9D8B030D-6E8A-4147-A177-3AD203B41FA5}">
                      <a16:colId xmlns:a16="http://schemas.microsoft.com/office/drawing/2014/main" val="2820406749"/>
                    </a:ext>
                  </a:extLst>
                </a:gridCol>
                <a:gridCol w="790100">
                  <a:extLst>
                    <a:ext uri="{9D8B030D-6E8A-4147-A177-3AD203B41FA5}">
                      <a16:colId xmlns:a16="http://schemas.microsoft.com/office/drawing/2014/main" val="2349266944"/>
                    </a:ext>
                  </a:extLst>
                </a:gridCol>
                <a:gridCol w="1005581">
                  <a:extLst>
                    <a:ext uri="{9D8B030D-6E8A-4147-A177-3AD203B41FA5}">
                      <a16:colId xmlns:a16="http://schemas.microsoft.com/office/drawing/2014/main" val="2565697044"/>
                    </a:ext>
                  </a:extLst>
                </a:gridCol>
                <a:gridCol w="1005578">
                  <a:extLst>
                    <a:ext uri="{9D8B030D-6E8A-4147-A177-3AD203B41FA5}">
                      <a16:colId xmlns:a16="http://schemas.microsoft.com/office/drawing/2014/main" val="1617792660"/>
                    </a:ext>
                  </a:extLst>
                </a:gridCol>
              </a:tblGrid>
              <a:tr h="656610">
                <a:tc>
                  <a:txBody>
                    <a:bodyPr/>
                    <a:lstStyle/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Promo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No </a:t>
                      </a:r>
                      <a:r>
                        <a:rPr kumimoji="0" lang="tr-T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Standard Land </a:t>
                      </a: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tr-TR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tr-TR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</a:t>
                      </a:r>
                      <a:r>
                        <a:rPr lang="tr-TR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</a:t>
                      </a:r>
                      <a:r>
                        <a:rPr lang="tr-TR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</a:t>
                      </a:r>
                      <a:r>
                        <a:rPr lang="tr-TR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Standard </a:t>
                      </a: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Sea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Large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Side </a:t>
                      </a: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Sea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Large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Family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Land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Family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Family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Side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View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210128740"/>
                  </a:ext>
                </a:extLst>
              </a:tr>
              <a:tr h="347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Number</a:t>
                      </a: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of </a:t>
                      </a: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  <a:p>
                      <a:endParaRPr lang="tr-T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48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115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dirty="0"/>
                        <a:t>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dirty="0"/>
                        <a:t>         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000" dirty="0"/>
                        <a:t>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3252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58960"/>
              </p:ext>
            </p:extLst>
          </p:nvPr>
        </p:nvGraphicFramePr>
        <p:xfrm>
          <a:off x="179512" y="3861049"/>
          <a:ext cx="8718550" cy="1800199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LOCATION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SIZE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FEATURES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Standard </a:t>
                      </a: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Main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Building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Blocks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20 &amp;  26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options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side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 bar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(Daily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filled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mineral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LED 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satellite, wireless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cable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internet connection, water heater, tea &amp; coffee options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direct line telephone, central air condition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safe box, terrace or balcony, reading lamp,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laminated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flooring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rain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shower/WC, make up mirror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hair dryer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bathroom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slippers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special design bathroom amenities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Large</a:t>
                      </a: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Main Building &amp; Blocks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36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options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side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 bar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(Daily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filled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mineral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LED 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satellite, wireless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cable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internet connection, water heater, tea &amp; coffee options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direct line telephone, central air condition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safe box, terrace or balcony, reading lamp,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laminated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flooring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rain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shower/WC, make up mirror, hair dryer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slippers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special design bathroom amenities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94721"/>
              </p:ext>
            </p:extLst>
          </p:nvPr>
        </p:nvGraphicFramePr>
        <p:xfrm>
          <a:off x="179512" y="5661248"/>
          <a:ext cx="8712968" cy="910333"/>
        </p:xfrm>
        <a:graphic>
          <a:graphicData uri="http://schemas.openxmlformats.org/drawingml/2006/table">
            <a:tbl>
              <a:tblPr/>
              <a:tblGrid>
                <a:gridCol w="134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6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Family</a:t>
                      </a: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Rooms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Main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Building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Blocks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36-40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options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side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 bar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(Daily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filled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mineral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),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LED 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satellite, wireless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cable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fast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internet connection, water heater, tea &amp; coffee options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direct line telephone, central air condition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safe box, terrace or balcony, reading lamp,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laminated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flooring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rain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shower/WC, make up mirror, hair dryer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the bathroom, </a:t>
                      </a:r>
                      <a:r>
                        <a:rPr kumimoji="0" lang="tr-TR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slippers</a:t>
                      </a:r>
                      <a:r>
                        <a:rPr kumimoji="0" lang="tr-T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special design bathroom amenities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Includes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rooms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+ 1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bathroom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).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3265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>
                <a:ea typeface="Gotham Medium"/>
                <a:cs typeface="Gotham Medium"/>
              </a:rPr>
              <a:t>ROOMS</a:t>
            </a:r>
            <a:endParaRPr lang="en-US" sz="1600" b="1">
              <a:ea typeface="Gotham Medium"/>
              <a:cs typeface="Gotham Medium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987824" y="3244334"/>
            <a:ext cx="1702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/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/>
              <a:t> </a:t>
            </a:r>
          </a:p>
        </p:txBody>
      </p:sp>
      <p:pic>
        <p:nvPicPr>
          <p:cNvPr id="4098" name="Picture 2" descr="C:\ORKA\SENTIDO ORKA LOTUS BEACH HOTEL\OTEL FOTOĞRAFLARI\IMG_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46201"/>
            <a:ext cx="4176465" cy="2787324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75" y="846202"/>
            <a:ext cx="4190578" cy="2787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67340"/>
              </p:ext>
            </p:extLst>
          </p:nvPr>
        </p:nvGraphicFramePr>
        <p:xfrm>
          <a:off x="251520" y="2780926"/>
          <a:ext cx="4104456" cy="1503040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la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Carte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Restaurants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Chinese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pp.15 </a:t>
                      </a: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euro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Italian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pp.15 Euro </a:t>
                      </a: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Turkish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pp.10 Euro)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Bars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Lobby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Patisseria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Relax,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Tapas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Beach, Blue, Vitamin,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Aqua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Aquapark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Adults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Children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Different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Slides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Outdoor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pools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+1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kids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pool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Indoor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Pool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+ 1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kids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pool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5654"/>
              </p:ext>
            </p:extLst>
          </p:nvPr>
        </p:nvGraphicFramePr>
        <p:xfrm>
          <a:off x="251520" y="4283968"/>
          <a:ext cx="4104456" cy="1224135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Meeting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Rooms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Kids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Splash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Pool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Sun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Terrace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-Fi (</a:t>
                      </a: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limited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TV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Corner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Teenage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Play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38373"/>
              </p:ext>
            </p:extLst>
          </p:nvPr>
        </p:nvGraphicFramePr>
        <p:xfrm>
          <a:off x="251520" y="5508102"/>
          <a:ext cx="4104456" cy="1280160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Center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Shopping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Arcade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Sports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33470"/>
              </p:ext>
            </p:extLst>
          </p:nvPr>
        </p:nvGraphicFramePr>
        <p:xfrm>
          <a:off x="4644008" y="2780926"/>
          <a:ext cx="4176464" cy="1224137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Pavillions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Evening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Entertainment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Live Music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Gym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Holiday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Concierge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68211"/>
              </p:ext>
            </p:extLst>
          </p:nvPr>
        </p:nvGraphicFramePr>
        <p:xfrm>
          <a:off x="4644007" y="4005064"/>
          <a:ext cx="4176465" cy="864093"/>
        </p:xfrm>
        <a:graphic>
          <a:graphicData uri="http://schemas.openxmlformats.org/drawingml/2006/table">
            <a:tbl>
              <a:tblPr/>
              <a:tblGrid>
                <a:gridCol w="417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Dart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Beach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Volleyball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Table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Tennis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03194"/>
              </p:ext>
            </p:extLst>
          </p:nvPr>
        </p:nvGraphicFramePr>
        <p:xfrm>
          <a:off x="4644006" y="4869158"/>
          <a:ext cx="4176465" cy="1512170"/>
        </p:xfrm>
        <a:graphic>
          <a:graphicData uri="http://schemas.openxmlformats.org/drawingml/2006/table">
            <a:tbl>
              <a:tblPr/>
              <a:tblGrid>
                <a:gridCol w="417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Disco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Mini Disco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Mini Club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Baby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Sitting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extra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Parking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703"/>
            <a:ext cx="4104456" cy="25102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831"/>
            <a:ext cx="4176464" cy="25102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81874"/>
              </p:ext>
            </p:extLst>
          </p:nvPr>
        </p:nvGraphicFramePr>
        <p:xfrm>
          <a:off x="4644008" y="5517232"/>
          <a:ext cx="4064906" cy="256835"/>
        </p:xfrm>
        <a:graphic>
          <a:graphicData uri="http://schemas.openxmlformats.org/drawingml/2006/table">
            <a:tbl>
              <a:tblPr/>
              <a:tblGrid>
                <a:gridCol w="406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Pavillions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on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beach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48184"/>
              </p:ext>
            </p:extLst>
          </p:nvPr>
        </p:nvGraphicFramePr>
        <p:xfrm>
          <a:off x="214282" y="2796536"/>
          <a:ext cx="4032448" cy="1440369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Buffet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Breakfast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Late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Breakfast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Lunch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Dinner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Night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Snack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Local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Selected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Beverages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la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Carte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Restaurants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Italian-Turkish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 – (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Reservation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once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week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Snacks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Minibar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beverage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arrival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water+mineral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as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daily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Safe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Box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93801"/>
              </p:ext>
            </p:extLst>
          </p:nvPr>
        </p:nvGraphicFramePr>
        <p:xfrm>
          <a:off x="214282" y="4236905"/>
          <a:ext cx="4032448" cy="1537164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Lobby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Bar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Patisseria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Coffee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different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specified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cakes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Ice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Cream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specified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Speacial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Honeymooners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Couples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who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Celebrating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Anniversary %25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discount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pavillion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plus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additional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alacarte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attendance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priority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reservations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Animation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Entertainment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Programs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47275"/>
              </p:ext>
            </p:extLst>
          </p:nvPr>
        </p:nvGraphicFramePr>
        <p:xfrm>
          <a:off x="214282" y="5774067"/>
          <a:ext cx="4032448" cy="969628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Mini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Club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Kids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Animation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Turkish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Bath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Sauna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Steam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Bath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-fi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Beach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Towels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Sunbeds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39094"/>
              </p:ext>
            </p:extLst>
          </p:nvPr>
        </p:nvGraphicFramePr>
        <p:xfrm>
          <a:off x="4644008" y="2796535"/>
          <a:ext cx="4064906" cy="1378529"/>
        </p:xfrm>
        <a:graphic>
          <a:graphicData uri="http://schemas.openxmlformats.org/drawingml/2006/table">
            <a:tbl>
              <a:tblPr/>
              <a:tblGrid>
                <a:gridCol w="406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tr-TR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la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Carte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reservations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High Quality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wines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choice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imported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drinks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Bottled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Beverages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Room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Service-24h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Laundry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Service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Sports ( Jet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sky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Banana,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Pedaloes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Ringo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Parasailing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39798"/>
              </p:ext>
            </p:extLst>
          </p:nvPr>
        </p:nvGraphicFramePr>
        <p:xfrm>
          <a:off x="4644008" y="4175065"/>
          <a:ext cx="4064906" cy="1111216"/>
        </p:xfrm>
        <a:graphic>
          <a:graphicData uri="http://schemas.openxmlformats.org/drawingml/2006/table">
            <a:tbl>
              <a:tblPr/>
              <a:tblGrid>
                <a:gridCol w="406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Shops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Hairdresser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Beauty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Salon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Diving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Center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Telephone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Fax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Speacial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Orders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10 Metin kutusu"/>
          <p:cNvSpPr txBox="1"/>
          <p:nvPr/>
        </p:nvSpPr>
        <p:spPr>
          <a:xfrm>
            <a:off x="899592" y="237007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      </a:t>
            </a:r>
            <a:r>
              <a:rPr lang="tr-TR" dirty="0" err="1"/>
              <a:t>Included</a:t>
            </a:r>
            <a:r>
              <a:rPr lang="tr-TR" dirty="0"/>
              <a:t> Services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4644008" y="2312955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Services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Extra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 </a:t>
            </a:r>
          </a:p>
        </p:txBody>
      </p:sp>
      <p:graphicFrame>
        <p:nvGraphicFramePr>
          <p:cNvPr id="1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71328"/>
              </p:ext>
            </p:extLst>
          </p:nvPr>
        </p:nvGraphicFramePr>
        <p:xfrm>
          <a:off x="4644008" y="5286281"/>
          <a:ext cx="4064906" cy="230952"/>
        </p:xfrm>
        <a:graphic>
          <a:graphicData uri="http://schemas.openxmlformats.org/drawingml/2006/table">
            <a:tbl>
              <a:tblPr/>
              <a:tblGrid>
                <a:gridCol w="406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Spa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Center  &amp;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Types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Treatments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06384"/>
              </p:ext>
            </p:extLst>
          </p:nvPr>
        </p:nvGraphicFramePr>
        <p:xfrm>
          <a:off x="4644008" y="5774067"/>
          <a:ext cx="4064906" cy="319229"/>
        </p:xfrm>
        <a:graphic>
          <a:graphicData uri="http://schemas.openxmlformats.org/drawingml/2006/table">
            <a:tbl>
              <a:tblPr/>
              <a:tblGrid>
                <a:gridCol w="406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Baby</a:t>
                      </a:r>
                      <a:r>
                        <a:rPr lang="tr-TR" sz="9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9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Sitting</a:t>
                      </a:r>
                      <a:endParaRPr lang="tr-TR" sz="9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95691"/>
            <a:ext cx="4032447" cy="225344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8070"/>
            <a:ext cx="4000528" cy="2261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8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28681"/>
              </p:ext>
            </p:extLst>
          </p:nvPr>
        </p:nvGraphicFramePr>
        <p:xfrm>
          <a:off x="107504" y="1052734"/>
          <a:ext cx="8957517" cy="5472609"/>
        </p:xfrm>
        <a:graphic>
          <a:graphicData uri="http://schemas.openxmlformats.org/drawingml/2006/table">
            <a:tbl>
              <a:tblPr/>
              <a:tblGrid>
                <a:gridCol w="139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68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Explanation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Opening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Booking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Lotus</a:t>
                      </a: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Lobby</a:t>
                      </a: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Bar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Waiter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S</a:t>
                      </a:r>
                      <a:r>
                        <a:rPr kumimoji="0" lang="en-US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Local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&amp;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Selected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International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Beverages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24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Hrs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Tapas</a:t>
                      </a: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</a:t>
                      </a: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Pool</a:t>
                      </a: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Bar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Self Service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Local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Beverages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10:00 -18:00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Aqua</a:t>
                      </a: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 </a:t>
                      </a: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Snack</a:t>
                      </a: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 Bar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Self Service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Local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Beverages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10:00 -24:00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Blue Bar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Waiter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S</a:t>
                      </a:r>
                      <a:r>
                        <a:rPr kumimoji="0" lang="en-US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Local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&amp;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Selected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International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Beverages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8:00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-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01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Beach Bar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Self Service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Soft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Drinks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and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Beer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10:00-18:00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33277"/>
                  </a:ext>
                </a:extLst>
              </a:tr>
              <a:tr h="66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Relax</a:t>
                      </a: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 Bar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Self Service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Soft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Drinks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and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Beer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10:00-17:00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80929"/>
                  </a:ext>
                </a:extLst>
              </a:tr>
              <a:tr h="66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Patisserie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Waiter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Service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Hot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Beverages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11:00-18:00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9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90079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80528" y="332656"/>
            <a:ext cx="914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8"/>
            <a:r>
              <a:rPr lang="tr-TR" sz="1700" b="1" dirty="0"/>
              <a:t>           BARS</a:t>
            </a:r>
            <a:endParaRPr lang="en-US" sz="17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8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98942"/>
              </p:ext>
            </p:extLst>
          </p:nvPr>
        </p:nvGraphicFramePr>
        <p:xfrm>
          <a:off x="107503" y="828726"/>
          <a:ext cx="8924828" cy="3456377"/>
        </p:xfrm>
        <a:graphic>
          <a:graphicData uri="http://schemas.openxmlformats.org/drawingml/2006/table">
            <a:tbl>
              <a:tblPr/>
              <a:tblGrid>
                <a:gridCol w="138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Explanation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Opening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Booking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Medium"/>
                          <a:cs typeface="Gotham Medium"/>
                        </a:rPr>
                        <a:t>PINE MAIN RESTAURANT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Main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Restaurant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Buffet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Service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Local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Beverages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Breakfast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        07:00-10:30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Late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Breakfast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10:30-11:30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Lunch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             12:30-14:30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Dinner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            19:00-21:30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Night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Buffet</a:t>
                      </a:r>
                      <a:r>
                        <a:rPr kumimoji="0" lang="tr-TR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    23:30-01:00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Carte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service (</a:t>
                      </a:r>
                      <a:r>
                        <a:rPr kumimoji="0" lang="tr-TR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extra</a:t>
                      </a: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pp.15 Euro)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Italian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Cuisine</a:t>
                      </a:r>
                      <a:endParaRPr kumimoji="0" lang="tr-TR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19:00- 21:30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Medium"/>
                        <a:cs typeface="Gotham Medium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502" y="332656"/>
            <a:ext cx="88559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8"/>
            <a:r>
              <a:rPr lang="tr-TR" sz="1700" dirty="0"/>
              <a:t>      </a:t>
            </a:r>
            <a:r>
              <a:rPr lang="tr-TR" sz="1700" b="1" dirty="0"/>
              <a:t>RESTAURANTS</a:t>
            </a:r>
            <a:endParaRPr lang="en-US" sz="1700" b="1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74883"/>
              </p:ext>
            </p:extLst>
          </p:nvPr>
        </p:nvGraphicFramePr>
        <p:xfrm>
          <a:off x="107505" y="4293091"/>
          <a:ext cx="8928990" cy="720086"/>
        </p:xfrm>
        <a:graphic>
          <a:graphicData uri="http://schemas.openxmlformats.org/drawingml/2006/table">
            <a:tbl>
              <a:tblPr/>
              <a:tblGrid>
                <a:gridCol w="1385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otham Medium"/>
                          <a:cs typeface="Arial" pitchFamily="34" charset="0"/>
                        </a:rPr>
                        <a:t>Arena</a:t>
                      </a: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arte </a:t>
                      </a: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service</a:t>
                      </a: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(</a:t>
                      </a:r>
                      <a:r>
                        <a:rPr kumimoji="0" lang="tr-TR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extra</a:t>
                      </a: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pp.15 Euro)</a:t>
                      </a:r>
                      <a:endParaRPr kumimoji="0" lang="en-U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Chinese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Cuisine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19:00 -21:30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93465"/>
              </p:ext>
            </p:extLst>
          </p:nvPr>
        </p:nvGraphicFramePr>
        <p:xfrm>
          <a:off x="107503" y="5013177"/>
          <a:ext cx="8924828" cy="636107"/>
        </p:xfrm>
        <a:graphic>
          <a:graphicData uri="http://schemas.openxmlformats.org/drawingml/2006/table">
            <a:tbl>
              <a:tblPr/>
              <a:tblGrid>
                <a:gridCol w="138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6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6 Resim" descr="C:\Users\levent.hanci\AppData\Local\Microsoft\Windows\Temporary Internet Files\Content.Word\Olive Tree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2" y="3083199"/>
            <a:ext cx="988634" cy="5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C:\Users\levent.hanci\AppData\Local\Microsoft\Windows\Temporary Internet Files\Content.Word\Chinese Garden 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57" y="4332875"/>
            <a:ext cx="966483" cy="6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43547"/>
              </p:ext>
            </p:extLst>
          </p:nvPr>
        </p:nvGraphicFramePr>
        <p:xfrm>
          <a:off x="107503" y="5649285"/>
          <a:ext cx="8928993" cy="720085"/>
        </p:xfrm>
        <a:graphic>
          <a:graphicData uri="http://schemas.openxmlformats.org/drawingml/2006/table">
            <a:tbl>
              <a:tblPr/>
              <a:tblGrid>
                <a:gridCol w="138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otham Medium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A’la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</a:t>
                      </a:r>
                      <a:r>
                        <a:rPr kumimoji="0" lang="en-US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arte </a:t>
                      </a: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service</a:t>
                      </a: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(</a:t>
                      </a:r>
                      <a:r>
                        <a:rPr kumimoji="0" lang="tr-TR" sz="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extra</a:t>
                      </a: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pp.10 Euro)</a:t>
                      </a:r>
                      <a:endParaRPr kumimoji="0" lang="en-U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Turkish</a:t>
                      </a: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 </a:t>
                      </a:r>
                      <a:r>
                        <a:rPr kumimoji="0" lang="tr-TR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Cuisine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19:00-21:30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otham Book"/>
                          <a:cs typeface="Gotham Book"/>
                        </a:rPr>
                        <a:t>x</a:t>
                      </a:r>
                      <a:endParaRPr kumimoji="0" lang="en-US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otham Book"/>
                        <a:cs typeface="Gotham Book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23D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752" y="5701273"/>
            <a:ext cx="985533" cy="5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1645</Words>
  <Application>Microsoft Office PowerPoint</Application>
  <PresentationFormat>Ekran Gösterisi (4:3)</PresentationFormat>
  <Paragraphs>371</Paragraphs>
  <Slides>15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Book</vt:lpstr>
      <vt:lpstr>Gotham Medium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Rixos Hotels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 Osman Can</dc:creator>
  <cp:lastModifiedBy>Kezban Akdeniz</cp:lastModifiedBy>
  <cp:revision>631</cp:revision>
  <dcterms:created xsi:type="dcterms:W3CDTF">2012-06-16T09:51:32Z</dcterms:created>
  <dcterms:modified xsi:type="dcterms:W3CDTF">2023-01-07T14:48:23Z</dcterms:modified>
</cp:coreProperties>
</file>